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  <p:sldMasterId id="2147483674" r:id="rId2"/>
    <p:sldMasterId id="2147483690" r:id="rId3"/>
  </p:sldMasterIdLst>
  <p:notesMasterIdLst>
    <p:notesMasterId r:id="rId36"/>
  </p:notesMasterIdLst>
  <p:sldIdLst>
    <p:sldId id="503" r:id="rId4"/>
    <p:sldId id="698" r:id="rId5"/>
    <p:sldId id="713" r:id="rId6"/>
    <p:sldId id="714" r:id="rId7"/>
    <p:sldId id="258" r:id="rId8"/>
    <p:sldId id="276" r:id="rId9"/>
    <p:sldId id="284" r:id="rId10"/>
    <p:sldId id="286" r:id="rId11"/>
    <p:sldId id="296" r:id="rId12"/>
    <p:sldId id="710" r:id="rId13"/>
    <p:sldId id="290" r:id="rId14"/>
    <p:sldId id="700" r:id="rId15"/>
    <p:sldId id="277" r:id="rId16"/>
    <p:sldId id="293" r:id="rId17"/>
    <p:sldId id="701" r:id="rId18"/>
    <p:sldId id="278" r:id="rId19"/>
    <p:sldId id="267" r:id="rId20"/>
    <p:sldId id="266" r:id="rId21"/>
    <p:sldId id="279" r:id="rId22"/>
    <p:sldId id="702" r:id="rId23"/>
    <p:sldId id="703" r:id="rId24"/>
    <p:sldId id="704" r:id="rId25"/>
    <p:sldId id="271" r:id="rId26"/>
    <p:sldId id="295" r:id="rId27"/>
    <p:sldId id="420" r:id="rId28"/>
    <p:sldId id="428" r:id="rId29"/>
    <p:sldId id="523" r:id="rId30"/>
    <p:sldId id="711" r:id="rId31"/>
    <p:sldId id="349" r:id="rId32"/>
    <p:sldId id="705" r:id="rId33"/>
    <p:sldId id="708" r:id="rId34"/>
    <p:sldId id="709" r:id="rId35"/>
  </p:sldIdLst>
  <p:sldSz cx="12188825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Corbel" panose="020B0503020204020204" pitchFamily="34" charset="0"/>
      <p:regular r:id="rId45"/>
      <p:bold r:id="rId46"/>
      <p:italic r:id="rId47"/>
      <p:boldItalic r:id="rId48"/>
    </p:embeddedFont>
    <p:embeddedFont>
      <p:font typeface="Noto Sans Symbols" panose="020B0604020202020204" charset="0"/>
      <p:regular r:id="rId49"/>
      <p:bold r:id="rId50"/>
    </p:embeddedFont>
    <p:embeddedFont>
      <p:font typeface="Wingdings 2" panose="05020102010507070707" pitchFamily="18" charset="2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C7942E02-885F-4F5A-8E66-4C57AD7B3DA5}">
          <p14:sldIdLst>
            <p14:sldId id="503"/>
            <p14:sldId id="698"/>
          </p14:sldIdLst>
        </p14:section>
        <p14:section name="SoftUni Diamond Partners" id="{F3E3273D-1C05-4A6D-B017-04D7A834A91E}">
          <p14:sldIdLst>
            <p14:sldId id="713"/>
            <p14:sldId id="714"/>
          </p14:sldIdLst>
        </p14:section>
        <p14:section name="Table of Contents" id="{B51689B6-E9D8-4D58-A74D-CDC1DD57C33D}">
          <p14:sldIdLst>
            <p14:sldId id="258"/>
          </p14:sldIdLst>
        </p14:section>
        <p14:section name="Course Objectives and Scope" id="{0DC85338-4D6D-469A-AAB8-BF5222800DC0}">
          <p14:sldIdLst>
            <p14:sldId id="276"/>
            <p14:sldId id="284"/>
            <p14:sldId id="286"/>
            <p14:sldId id="296"/>
            <p14:sldId id="710"/>
            <p14:sldId id="290"/>
            <p14:sldId id="700"/>
          </p14:sldIdLst>
        </p14:section>
        <p14:section name="Requirements" id="{0F4EDCC9-1FB7-49C9-9825-7E847F22FADC}">
          <p14:sldIdLst>
            <p14:sldId id="277"/>
            <p14:sldId id="293"/>
            <p14:sldId id="701"/>
          </p14:sldIdLst>
        </p14:section>
        <p14:section name="Additional Details" id="{167FDC64-3FD6-4091-8D46-CB2A87163A0B}">
          <p14:sldIdLst>
            <p14:sldId id="278"/>
            <p14:sldId id="267"/>
            <p14:sldId id="266"/>
          </p14:sldIdLst>
        </p14:section>
        <p14:section name="Exam Information" id="{878717C0-5DCC-4113-8079-A3ABA357C5F4}">
          <p14:sldIdLst>
            <p14:sldId id="279"/>
            <p14:sldId id="702"/>
            <p14:sldId id="703"/>
            <p14:sldId id="704"/>
            <p14:sldId id="271"/>
            <p14:sldId id="295"/>
          </p14:sldIdLst>
        </p14:section>
        <p14:section name="About Me" id="{E97E93F7-8B79-4A1D-9640-D062340A4DC4}">
          <p14:sldIdLst>
            <p14:sldId id="420"/>
            <p14:sldId id="428"/>
          </p14:sldIdLst>
        </p14:section>
        <p14:section name="About You" id="{45EEAEA6-C8DC-4655-8A7F-DE7F54FB9823}">
          <p14:sldIdLst>
            <p14:sldId id="523"/>
            <p14:sldId id="711"/>
          </p14:sldIdLst>
        </p14:section>
        <p14:section name="Summary" id="{66F3664C-7BF0-41F1-BAD3-7C9C59E22B80}">
          <p14:sldIdLst>
            <p14:sldId id="349"/>
            <p14:sldId id="705"/>
            <p14:sldId id="708"/>
            <p14:sldId id="7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9F857A-7C18-4E1B-8029-1C2B174B3E81}" v="321" dt="2021-06-30T07:55:46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ar Zahariev" userId="b84e4ebc77879e88" providerId="LiveId" clId="{00FA91E4-B9FD-4F12-B6BE-E6F8DEE1B145}"/>
    <pc:docChg chg="modSld">
      <pc:chgData name="Dimitar Zahariev" userId="b84e4ebc77879e88" providerId="LiveId" clId="{00FA91E4-B9FD-4F12-B6BE-E6F8DEE1B145}" dt="2020-11-26T15:47:51.048" v="20" actId="20577"/>
      <pc:docMkLst>
        <pc:docMk/>
      </pc:docMkLst>
      <pc:sldChg chg="modSp mod">
        <pc:chgData name="Dimitar Zahariev" userId="b84e4ebc77879e88" providerId="LiveId" clId="{00FA91E4-B9FD-4F12-B6BE-E6F8DEE1B145}" dt="2020-11-26T15:47:51.048" v="20" actId="20577"/>
        <pc:sldMkLst>
          <pc:docMk/>
          <pc:sldMk cId="3341517097" sldId="702"/>
        </pc:sldMkLst>
        <pc:spChg chg="mod">
          <ac:chgData name="Dimitar Zahariev" userId="b84e4ebc77879e88" providerId="LiveId" clId="{00FA91E4-B9FD-4F12-B6BE-E6F8DEE1B145}" dt="2020-11-26T15:47:51.048" v="20" actId="20577"/>
          <ac:spMkLst>
            <pc:docMk/>
            <pc:sldMk cId="3341517097" sldId="702"/>
            <ac:spMk id="2" creationId="{00000000-0000-0000-0000-000000000000}"/>
          </ac:spMkLst>
        </pc:spChg>
      </pc:sldChg>
      <pc:sldChg chg="modSp">
        <pc:chgData name="Dimitar Zahariev" userId="b84e4ebc77879e88" providerId="LiveId" clId="{00FA91E4-B9FD-4F12-B6BE-E6F8DEE1B145}" dt="2020-11-26T15:47:27.661" v="4" actId="20577"/>
        <pc:sldMkLst>
          <pc:docMk/>
          <pc:sldMk cId="1410360238" sldId="711"/>
        </pc:sldMkLst>
        <pc:spChg chg="mod">
          <ac:chgData name="Dimitar Zahariev" userId="b84e4ebc77879e88" providerId="LiveId" clId="{00FA91E4-B9FD-4F12-B6BE-E6F8DEE1B145}" dt="2020-11-26T15:47:27.661" v="4" actId="20577"/>
          <ac:spMkLst>
            <pc:docMk/>
            <pc:sldMk cId="1410360238" sldId="711"/>
            <ac:spMk id="3" creationId="{00000000-0000-0000-0000-000000000000}"/>
          </ac:spMkLst>
        </pc:spChg>
      </pc:sldChg>
    </pc:docChg>
  </pc:docChgLst>
  <pc:docChgLst>
    <pc:chgData name="Dimitar Zahariev" userId="b84e4ebc77879e88" providerId="LiveId" clId="{ED9F857A-7C18-4E1B-8029-1C2B174B3E81}"/>
    <pc:docChg chg="custSel modSld">
      <pc:chgData name="Dimitar Zahariev" userId="b84e4ebc77879e88" providerId="LiveId" clId="{ED9F857A-7C18-4E1B-8029-1C2B174B3E81}" dt="2021-06-30T07:55:45.787" v="431" actId="20577"/>
      <pc:docMkLst>
        <pc:docMk/>
      </pc:docMkLst>
      <pc:sldChg chg="modSp mod modAnim">
        <pc:chgData name="Dimitar Zahariev" userId="b84e4ebc77879e88" providerId="LiveId" clId="{ED9F857A-7C18-4E1B-8029-1C2B174B3E81}" dt="2021-06-30T07:20:44.540" v="161"/>
        <pc:sldMkLst>
          <pc:docMk/>
          <pc:sldMk cId="2364747562" sldId="284"/>
        </pc:sldMkLst>
        <pc:spChg chg="mod">
          <ac:chgData name="Dimitar Zahariev" userId="b84e4ebc77879e88" providerId="LiveId" clId="{ED9F857A-7C18-4E1B-8029-1C2B174B3E81}" dt="2021-06-30T07:20:37.290" v="159" actId="20577"/>
          <ac:spMkLst>
            <pc:docMk/>
            <pc:sldMk cId="2364747562" sldId="284"/>
            <ac:spMk id="2" creationId="{00000000-0000-0000-0000-000000000000}"/>
          </ac:spMkLst>
        </pc:spChg>
      </pc:sldChg>
      <pc:sldChg chg="modSp mod modAnim">
        <pc:chgData name="Dimitar Zahariev" userId="b84e4ebc77879e88" providerId="LiveId" clId="{ED9F857A-7C18-4E1B-8029-1C2B174B3E81}" dt="2021-06-30T07:25:21.001" v="217"/>
        <pc:sldMkLst>
          <pc:docMk/>
          <pc:sldMk cId="281238591" sldId="286"/>
        </pc:sldMkLst>
        <pc:spChg chg="mod">
          <ac:chgData name="Dimitar Zahariev" userId="b84e4ebc77879e88" providerId="LiveId" clId="{ED9F857A-7C18-4E1B-8029-1C2B174B3E81}" dt="2021-06-30T07:24:27.865" v="205" actId="20577"/>
          <ac:spMkLst>
            <pc:docMk/>
            <pc:sldMk cId="281238591" sldId="286"/>
            <ac:spMk id="2" creationId="{00000000-0000-0000-0000-000000000000}"/>
          </ac:spMkLst>
        </pc:spChg>
      </pc:sldChg>
      <pc:sldChg chg="modAnim">
        <pc:chgData name="Dimitar Zahariev" userId="b84e4ebc77879e88" providerId="LiveId" clId="{ED9F857A-7C18-4E1B-8029-1C2B174B3E81}" dt="2021-06-30T07:26:50.360" v="246"/>
        <pc:sldMkLst>
          <pc:docMk/>
          <pc:sldMk cId="247916400" sldId="290"/>
        </pc:sldMkLst>
      </pc:sldChg>
      <pc:sldChg chg="modSp">
        <pc:chgData name="Dimitar Zahariev" userId="b84e4ebc77879e88" providerId="LiveId" clId="{ED9F857A-7C18-4E1B-8029-1C2B174B3E81}" dt="2021-06-30T07:10:12.955" v="101" actId="5793"/>
        <pc:sldMkLst>
          <pc:docMk/>
          <pc:sldMk cId="3707273410" sldId="295"/>
        </pc:sldMkLst>
        <pc:spChg chg="mod">
          <ac:chgData name="Dimitar Zahariev" userId="b84e4ebc77879e88" providerId="LiveId" clId="{ED9F857A-7C18-4E1B-8029-1C2B174B3E81}" dt="2021-06-30T07:10:12.955" v="101" actId="5793"/>
          <ac:spMkLst>
            <pc:docMk/>
            <pc:sldMk cId="3707273410" sldId="295"/>
            <ac:spMk id="147" creationId="{00000000-0000-0000-0000-000000000000}"/>
          </ac:spMkLst>
        </pc:spChg>
      </pc:sldChg>
      <pc:sldChg chg="modSp mod modAnim">
        <pc:chgData name="Dimitar Zahariev" userId="b84e4ebc77879e88" providerId="LiveId" clId="{ED9F857A-7C18-4E1B-8029-1C2B174B3E81}" dt="2021-06-30T07:25:07.634" v="215"/>
        <pc:sldMkLst>
          <pc:docMk/>
          <pc:sldMk cId="2395441731" sldId="296"/>
        </pc:sldMkLst>
        <pc:spChg chg="mod">
          <ac:chgData name="Dimitar Zahariev" userId="b84e4ebc77879e88" providerId="LiveId" clId="{ED9F857A-7C18-4E1B-8029-1C2B174B3E81}" dt="2021-06-30T07:24:56.249" v="211" actId="20577"/>
          <ac:spMkLst>
            <pc:docMk/>
            <pc:sldMk cId="2395441731" sldId="296"/>
            <ac:spMk id="2" creationId="{00000000-0000-0000-0000-000000000000}"/>
          </ac:spMkLst>
        </pc:spChg>
      </pc:sldChg>
      <pc:sldChg chg="addSp modSp mod modAnim">
        <pc:chgData name="Dimitar Zahariev" userId="b84e4ebc77879e88" providerId="LiveId" clId="{ED9F857A-7C18-4E1B-8029-1C2B174B3E81}" dt="2021-06-30T07:30:42.242" v="377"/>
        <pc:sldMkLst>
          <pc:docMk/>
          <pc:sldMk cId="3103798539" sldId="703"/>
        </pc:sldMkLst>
        <pc:spChg chg="add mod">
          <ac:chgData name="Dimitar Zahariev" userId="b84e4ebc77879e88" providerId="LiveId" clId="{ED9F857A-7C18-4E1B-8029-1C2B174B3E81}" dt="2021-06-30T07:29:38.936" v="361" actId="1076"/>
          <ac:spMkLst>
            <pc:docMk/>
            <pc:sldMk cId="3103798539" sldId="703"/>
            <ac:spMk id="2" creationId="{9A5A9924-C689-4A23-B237-B91F7DD006F0}"/>
          </ac:spMkLst>
        </pc:spChg>
        <pc:spChg chg="mod">
          <ac:chgData name="Dimitar Zahariev" userId="b84e4ebc77879e88" providerId="LiveId" clId="{ED9F857A-7C18-4E1B-8029-1C2B174B3E81}" dt="2021-06-30T07:29:48.516" v="376" actId="20577"/>
          <ac:spMkLst>
            <pc:docMk/>
            <pc:sldMk cId="3103798539" sldId="703"/>
            <ac:spMk id="200" creationId="{00000000-0000-0000-0000-000000000000}"/>
          </ac:spMkLst>
        </pc:spChg>
      </pc:sldChg>
      <pc:sldChg chg="modSp mod">
        <pc:chgData name="Dimitar Zahariev" userId="b84e4ebc77879e88" providerId="LiveId" clId="{ED9F857A-7C18-4E1B-8029-1C2B174B3E81}" dt="2021-06-30T07:09:04.342" v="1" actId="27636"/>
        <pc:sldMkLst>
          <pc:docMk/>
          <pc:sldMk cId="1004756778" sldId="709"/>
        </pc:sldMkLst>
        <pc:spChg chg="mod">
          <ac:chgData name="Dimitar Zahariev" userId="b84e4ebc77879e88" providerId="LiveId" clId="{ED9F857A-7C18-4E1B-8029-1C2B174B3E81}" dt="2021-06-30T07:09:04.342" v="1" actId="27636"/>
          <ac:spMkLst>
            <pc:docMk/>
            <pc:sldMk cId="1004756778" sldId="709"/>
            <ac:spMk id="4" creationId="{00000000-0000-0000-0000-000000000000}"/>
          </ac:spMkLst>
        </pc:spChg>
      </pc:sldChg>
      <pc:sldChg chg="modSp modAnim">
        <pc:chgData name="Dimitar Zahariev" userId="b84e4ebc77879e88" providerId="LiveId" clId="{ED9F857A-7C18-4E1B-8029-1C2B174B3E81}" dt="2021-06-30T07:26:27.833" v="242"/>
        <pc:sldMkLst>
          <pc:docMk/>
          <pc:sldMk cId="3138397860" sldId="710"/>
        </pc:sldMkLst>
        <pc:spChg chg="mod">
          <ac:chgData name="Dimitar Zahariev" userId="b84e4ebc77879e88" providerId="LiveId" clId="{ED9F857A-7C18-4E1B-8029-1C2B174B3E81}" dt="2021-06-30T07:26:21.508" v="240" actId="20577"/>
          <ac:spMkLst>
            <pc:docMk/>
            <pc:sldMk cId="3138397860" sldId="710"/>
            <ac:spMk id="2" creationId="{00000000-0000-0000-0000-000000000000}"/>
          </ac:spMkLst>
        </pc:spChg>
      </pc:sldChg>
      <pc:sldChg chg="modSp">
        <pc:chgData name="Dimitar Zahariev" userId="b84e4ebc77879e88" providerId="LiveId" clId="{ED9F857A-7C18-4E1B-8029-1C2B174B3E81}" dt="2021-06-30T07:55:45.787" v="431" actId="20577"/>
        <pc:sldMkLst>
          <pc:docMk/>
          <pc:sldMk cId="1410360238" sldId="711"/>
        </pc:sldMkLst>
        <pc:spChg chg="mod">
          <ac:chgData name="Dimitar Zahariev" userId="b84e4ebc77879e88" providerId="LiveId" clId="{ED9F857A-7C18-4E1B-8029-1C2B174B3E81}" dt="2021-06-30T07:55:45.787" v="431" actId="20577"/>
          <ac:spMkLst>
            <pc:docMk/>
            <pc:sldMk cId="1410360238" sldId="71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3441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540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123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kumimoji="0" lang="en-US" sz="1000" b="0" i="0" u="sng" strike="noStrike" kern="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kumimoji="0" lang="en-US" sz="1000" b="0" i="0" u="sng" strike="noStrike" kern="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392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84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66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29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023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06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982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37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436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45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6.png"/><Relationship Id="rId4" Type="http://schemas.openxmlformats.org/officeDocument/2006/relationships/hyperlink" Target="https://softuni.org/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9.png"/><Relationship Id="rId7" Type="http://schemas.openxmlformats.org/officeDocument/2006/relationships/image" Target="../media/image19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png"/><Relationship Id="rId11" Type="http://schemas.openxmlformats.org/officeDocument/2006/relationships/image" Target="../media/image56.png"/><Relationship Id="rId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61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6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682B73AF-2AB6-4BDB-B1BF-42C3868C27C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57228" y="2502222"/>
            <a:ext cx="4769719" cy="16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179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67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893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83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9757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4D18C-4D2E-485E-B790-57C90DD04D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75" y="1100966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7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985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8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0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1982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6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63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62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795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8926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5"/>
            <a:ext cx="11815018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8306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5"/>
            <a:ext cx="11815018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0446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2000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34" y="5184001"/>
            <a:ext cx="3750563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6237" y="6130863"/>
            <a:ext cx="2950749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6237" y="5756628"/>
            <a:ext cx="2950749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6620" y="2609644"/>
            <a:ext cx="2788167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2" y="5918568"/>
            <a:ext cx="1829828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2938" y="5344181"/>
            <a:ext cx="2979920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2938" y="4851838"/>
            <a:ext cx="2979920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2938" y="2740914"/>
            <a:ext cx="4641710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038" y="1258272"/>
            <a:ext cx="11080750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038" y="321502"/>
            <a:ext cx="11080750" cy="882654"/>
          </a:xfrm>
        </p:spPr>
        <p:txBody>
          <a:bodyPr/>
          <a:lstStyle>
            <a:lvl1pPr algn="ctr" latinLnBrk="0">
              <a:defRPr sz="4797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2408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4949" y="5585916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12109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5"/>
            <a:ext cx="11815018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2641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5514" y="1121143"/>
            <a:ext cx="10126596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54" y="190268"/>
            <a:ext cx="2012812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62327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28" y="1868178"/>
            <a:ext cx="1937003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560" y="4203953"/>
            <a:ext cx="954955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19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126" y="1121143"/>
            <a:ext cx="10318987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54" y="190268"/>
            <a:ext cx="2012812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62327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704" y="3429001"/>
            <a:ext cx="1521652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76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1" y="0"/>
            <a:ext cx="4293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024" y="1121143"/>
            <a:ext cx="11407090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024" y="100750"/>
            <a:ext cx="1140709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68" y="5591710"/>
            <a:ext cx="641582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42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73" y="1931154"/>
            <a:ext cx="10946680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06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3522" y="3408497"/>
            <a:ext cx="2250471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4"/>
            <a:ext cx="9046877" cy="5207396"/>
          </a:xfrm>
        </p:spPr>
        <p:txBody>
          <a:bodyPr>
            <a:normAutofit/>
          </a:bodyPr>
          <a:lstStyle>
            <a:lvl1pPr marL="513888" indent="-513888" latinLnBrk="0">
              <a:buFont typeface="+mj-lt"/>
              <a:buAutoNum type="arabicPeriod"/>
              <a:defRPr sz="3599">
                <a:solidFill>
                  <a:schemeClr val="tx1"/>
                </a:solidFill>
              </a:defRPr>
            </a:lvl1pPr>
            <a:lvl2pPr>
              <a:defRPr sz="3399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0158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88825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462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4319" y="1195931"/>
            <a:ext cx="5544153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2" y="1195931"/>
            <a:ext cx="5544154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373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444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812" y="1353867"/>
            <a:ext cx="7424300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88825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6838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2000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0971" y="6454759"/>
            <a:ext cx="11966883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8" y="2898831"/>
            <a:ext cx="2450970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1349" y="1702473"/>
            <a:ext cx="8312744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7" y="703245"/>
            <a:ext cx="5914831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54" y="190268"/>
            <a:ext cx="2012812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3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1609" y="5249556"/>
            <a:ext cx="969903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4714" y="3689937"/>
            <a:ext cx="1003693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89" y="1674000"/>
            <a:ext cx="119174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087" y="2584290"/>
            <a:ext cx="2732243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8"/>
            <a:ext cx="8686327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740089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04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276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0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56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934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0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3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08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704" r:id="rId16"/>
    <p:sldLayoutId id="2147483705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2"/>
            <a:ext cx="12188825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54" y="1138844"/>
            <a:ext cx="11801756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1180175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624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55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803034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255336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1699703" indent="-3523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8370" indent="-266620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ahariev.pro/files/nested-virtualiza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hyperlink" Target="https://softuni.bg/forum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hyperlink" Target="https://www.facebook.com/groups/WindowsSystemAdministrationAdvancedJune2021" TargetMode="External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zahariev.pro/go/wsaa-form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hyperlink" Target="https://coca-colahellenic.com/" TargetMode="External"/><Relationship Id="rId18" Type="http://schemas.openxmlformats.org/officeDocument/2006/relationships/image" Target="../media/image71.png"/><Relationship Id="rId3" Type="http://schemas.openxmlformats.org/officeDocument/2006/relationships/hyperlink" Target="http://www.infragistics.com/" TargetMode="External"/><Relationship Id="rId21" Type="http://schemas.openxmlformats.org/officeDocument/2006/relationships/image" Target="../media/image73.png"/><Relationship Id="rId7" Type="http://schemas.openxmlformats.org/officeDocument/2006/relationships/hyperlink" Target="http://www.postbank.bg/" TargetMode="External"/><Relationship Id="rId12" Type="http://schemas.openxmlformats.org/officeDocument/2006/relationships/image" Target="../media/image68.jpeg"/><Relationship Id="rId17" Type="http://schemas.openxmlformats.org/officeDocument/2006/relationships/hyperlink" Target="https://www.zuehlke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0.png"/><Relationship Id="rId20" Type="http://schemas.openxmlformats.org/officeDocument/2006/relationships/image" Target="../media/image72.jfi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5.png"/><Relationship Id="rId11" Type="http://schemas.openxmlformats.org/officeDocument/2006/relationships/hyperlink" Target="https://motion-software.com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xs-software.com/" TargetMode="External"/><Relationship Id="rId10" Type="http://schemas.openxmlformats.org/officeDocument/2006/relationships/image" Target="../media/image67.png"/><Relationship Id="rId19" Type="http://schemas.openxmlformats.org/officeDocument/2006/relationships/hyperlink" Target="https://www.softwaregroup.com/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9.png"/><Relationship Id="rId22" Type="http://schemas.openxmlformats.org/officeDocument/2006/relationships/image" Target="../media/image7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2.png"/><Relationship Id="rId4" Type="http://schemas.openxmlformats.org/officeDocument/2006/relationships/hyperlink" Target="https://softuni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eee.bg/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codexio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200" dirty="0">
                <a:ea typeface="Calibri"/>
                <a:cs typeface="Calibri"/>
                <a:sym typeface="Calibri"/>
              </a:rPr>
              <a:t>Scope, Objective, Target Audience, Schedule</a:t>
            </a:r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Calibri"/>
                <a:cs typeface="Calibri"/>
                <a:sym typeface="Calibri"/>
              </a:rPr>
              <a:t>Windows System Administration Advanced</a:t>
            </a:r>
            <a:endParaRPr lang="en-US" dirty="0"/>
          </a:p>
        </p:txBody>
      </p:sp>
      <p:pic>
        <p:nvPicPr>
          <p:cNvPr id="13" name="Picture Placeholder 4">
            <a:extLst>
              <a:ext uri="{FF2B5EF4-FFF2-40B4-BE49-F238E27FC236}">
                <a16:creationId xmlns:a16="http://schemas.microsoft.com/office/drawing/2014/main" id="{D9E87F40-E2F2-4E71-99ED-9488327D5C2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8" y="2502222"/>
            <a:ext cx="4769719" cy="16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Module #5 – AD Activities and 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DNS and DHCP Activities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Service Accounts and Kerberos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Extended AD Configurations and Activities</a:t>
            </a:r>
            <a:br>
              <a:rPr lang="bg-BG" dirty="0"/>
            </a:br>
            <a:endParaRPr lang="en-US" dirty="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en-US" b="1" dirty="0"/>
              <a:t>Module #</a:t>
            </a:r>
            <a:r>
              <a:rPr lang="bg-BG" b="1" dirty="0"/>
              <a:t>6</a:t>
            </a:r>
            <a:r>
              <a:rPr lang="en-US" b="1" dirty="0"/>
              <a:t> – Additional 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Centralized Management of Updates with WSUS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Centralized Management of Installations with WDS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</a:t>
            </a:r>
            <a:r>
              <a:rPr lang="bg-BG" sz="4000" dirty="0">
                <a:ea typeface="Calibri"/>
                <a:cs typeface="Calibri"/>
                <a:sym typeface="Calibri"/>
              </a:rPr>
              <a:t>3</a:t>
            </a:r>
            <a:r>
              <a:rPr lang="en-US" sz="4000" dirty="0">
                <a:ea typeface="Calibri"/>
                <a:cs typeface="Calibri"/>
                <a:sym typeface="Calibri"/>
              </a:rPr>
              <a:t>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9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Module #</a:t>
            </a:r>
            <a:r>
              <a:rPr lang="bg-BG" b="1" dirty="0"/>
              <a:t>7</a:t>
            </a:r>
            <a:r>
              <a:rPr lang="en-US" b="1" dirty="0"/>
              <a:t> – Centralized Management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Installation and Configuration of System Center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Working with System Center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Module #</a:t>
            </a:r>
            <a:r>
              <a:rPr lang="bg-BG" b="1" dirty="0"/>
              <a:t>8</a:t>
            </a:r>
            <a:r>
              <a:rPr lang="en-US" b="1" dirty="0"/>
              <a:t> – Configuration Automation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PowerShell Desired State of 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 Preparation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(4)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DC0C4F-9E0B-474F-AE06-67B9993A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Enough?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278D4-B6E9-4286-ADFA-A82B25006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short answer is </a:t>
            </a:r>
            <a:r>
              <a:rPr lang="en-US" b="1" dirty="0">
                <a:solidFill>
                  <a:schemeClr val="bg1"/>
                </a:solidFill>
              </a:rPr>
              <a:t>NO</a:t>
            </a:r>
            <a:r>
              <a:rPr lang="en-US" b="1" dirty="0"/>
              <a:t> </a:t>
            </a:r>
            <a:r>
              <a:rPr lang="en-US" dirty="0"/>
              <a:t>(or IT DEPENDS)</a:t>
            </a:r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Learning by doing </a:t>
            </a:r>
            <a:r>
              <a:rPr lang="en-US" dirty="0"/>
              <a:t>is the key</a:t>
            </a:r>
          </a:p>
          <a:p>
            <a:r>
              <a:rPr lang="en-US" dirty="0"/>
              <a:t>Experiment with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b="1" dirty="0"/>
              <a:t> </a:t>
            </a:r>
            <a:r>
              <a:rPr lang="en-US" dirty="0"/>
              <a:t>scenarios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</a:rPr>
              <a:t>various ways </a:t>
            </a:r>
            <a:r>
              <a:rPr lang="en-US" dirty="0"/>
              <a:t>to manage the infrastructure</a:t>
            </a:r>
          </a:p>
          <a:p>
            <a:r>
              <a:rPr lang="en-US" dirty="0"/>
              <a:t>Read a </a:t>
            </a:r>
            <a:r>
              <a:rPr lang="en-US" b="1" dirty="0">
                <a:solidFill>
                  <a:schemeClr val="bg1"/>
                </a:solidFill>
              </a:rPr>
              <a:t>book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two</a:t>
            </a:r>
            <a:r>
              <a:rPr lang="en-US" dirty="0"/>
              <a:t> (or even more) on the subject</a:t>
            </a:r>
          </a:p>
          <a:p>
            <a:r>
              <a:rPr lang="en-US" dirty="0"/>
              <a:t>Attend </a:t>
            </a:r>
            <a:r>
              <a:rPr lang="en-US" b="1" dirty="0">
                <a:solidFill>
                  <a:schemeClr val="bg1"/>
                </a:solidFill>
              </a:rPr>
              <a:t>other courses </a:t>
            </a:r>
            <a:r>
              <a:rPr lang="en-US" dirty="0"/>
              <a:t>on the subject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FB0A0-B3FE-4EF5-B195-A89DC4BCA9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Requirements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Infrastructure and Knowledge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-3048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sz="quarter" idx="10"/>
          </p:nvPr>
        </p:nvSpPr>
        <p:spPr>
          <a:xfrm>
            <a:off x="190413" y="1053001"/>
            <a:ext cx="11804700" cy="5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Processor that supports </a:t>
            </a:r>
            <a:r>
              <a:rPr lang="en-US" b="1" dirty="0"/>
              <a:t>VT-x</a:t>
            </a:r>
            <a:r>
              <a:rPr lang="en-US" dirty="0"/>
              <a:t> or </a:t>
            </a:r>
            <a:r>
              <a:rPr lang="en-US" b="1" dirty="0"/>
              <a:t>AMD-V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At least </a:t>
            </a:r>
            <a:r>
              <a:rPr lang="en-US" b="1" dirty="0"/>
              <a:t>8 GB of free RAM</a:t>
            </a:r>
            <a:r>
              <a:rPr lang="en-US" dirty="0"/>
              <a:t>. More is better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At least </a:t>
            </a:r>
            <a:r>
              <a:rPr lang="en-US" b="1" dirty="0"/>
              <a:t>120 GB of free disk space</a:t>
            </a:r>
            <a:r>
              <a:rPr lang="en-US" dirty="0"/>
              <a:t>. More is better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Computer running recent version of </a:t>
            </a:r>
            <a:r>
              <a:rPr lang="en-US" b="1" dirty="0"/>
              <a:t>Windows</a:t>
            </a:r>
            <a:r>
              <a:rPr lang="en-US" dirty="0"/>
              <a:t>, macOS or Linux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Any cloud platform (offering IaaS) will do the job as well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Required Infrastructure*</a:t>
            </a:r>
            <a:endParaRPr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05638-DA27-44E3-9539-F3ED3C6AE61B}"/>
              </a:ext>
            </a:extLst>
          </p:cNvPr>
          <p:cNvSpPr txBox="1"/>
          <p:nvPr/>
        </p:nvSpPr>
        <p:spPr>
          <a:xfrm>
            <a:off x="439415" y="6172200"/>
            <a:ext cx="11309996" cy="5397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It must support nested virtualization. Info here: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https://zahariev.pro/files/nested-virtualization.html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00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sz="quarter" idx="10"/>
          </p:nvPr>
        </p:nvSpPr>
        <p:spPr>
          <a:xfrm>
            <a:off x="190413" y="1053001"/>
            <a:ext cx="11804700" cy="5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Basic knowledge about virtualization</a:t>
            </a:r>
            <a:endParaRPr lang="bg-BG" dirty="0"/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Basic Windows Server administration skills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Basic Active Directory administration skills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Basic networking skills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Required Knowledge</a:t>
            </a:r>
            <a:endParaRPr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3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Additional Details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Languages and Duration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2" y="762000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Why the slides are in English?</a:t>
            </a:r>
            <a:endParaRPr dirty="0"/>
          </a:p>
          <a:p>
            <a:pPr marL="835088" marR="0" lvl="1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English is the native language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the IT people</a:t>
            </a:r>
            <a:endParaRPr dirty="0"/>
          </a:p>
          <a:p>
            <a:pPr marL="835088" marR="0" lvl="1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Specific terminology should be in English</a:t>
            </a:r>
            <a:endParaRPr dirty="0"/>
          </a:p>
          <a:p>
            <a:pPr marL="1139834" marR="0" lvl="2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</a:pP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Translations are inaccurate and funny</a:t>
            </a:r>
            <a:endParaRPr dirty="0"/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400" i="0" u="none" strike="noStrike" cap="none" dirty="0">
                <a:latin typeface="Calibri"/>
                <a:ea typeface="Calibri"/>
                <a:cs typeface="Calibri"/>
                <a:sym typeface="Calibri"/>
              </a:rPr>
              <a:t>Just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learn English!</a:t>
            </a:r>
            <a:endParaRPr dirty="0"/>
          </a:p>
          <a:p>
            <a:pPr marL="892238" marR="0" lvl="1" indent="-5143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No excuses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Why English?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0"/>
            <a:ext cx="4548398" cy="549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sz="quarter" idx="10"/>
          </p:nvPr>
        </p:nvSpPr>
        <p:spPr>
          <a:xfrm>
            <a:off x="227012" y="129374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Lectures: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dirty="0">
                <a:solidFill>
                  <a:schemeClr val="bg1"/>
                </a:solidFill>
                <a:latin typeface="Consolas"/>
                <a:ea typeface="Calibri"/>
                <a:cs typeface="Calibri"/>
                <a:sym typeface="Consolas"/>
              </a:rPr>
              <a:t>12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hours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(onsite + YouTube videos)</a:t>
            </a:r>
            <a:endParaRPr dirty="0"/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Practical exercises (in class):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dirty="0">
                <a:solidFill>
                  <a:schemeClr val="bg1"/>
                </a:solidFill>
                <a:latin typeface="Consolas"/>
                <a:ea typeface="Calibri"/>
                <a:cs typeface="Calibri"/>
                <a:sym typeface="Consolas"/>
              </a:rPr>
              <a:t>12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hours</a:t>
            </a:r>
            <a:endParaRPr dirty="0">
              <a:solidFill>
                <a:schemeClr val="bg1"/>
              </a:solidFill>
            </a:endParaRPr>
          </a:p>
          <a:p>
            <a:pPr marL="304747" lvl="0" indent="-304747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Homework: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dirty="0">
              <a:solidFill>
                <a:schemeClr val="bg1"/>
              </a:solidFill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Schedule: </a:t>
            </a:r>
            <a:r>
              <a:rPr lang="bg-BG" dirty="0">
                <a:solidFill>
                  <a:schemeClr val="bg1"/>
                </a:solidFill>
                <a:sym typeface="Calibri"/>
              </a:rPr>
              <a:t>06</a:t>
            </a:r>
            <a:r>
              <a:rPr lang="en-US" dirty="0">
                <a:solidFill>
                  <a:schemeClr val="bg1"/>
                </a:solidFill>
                <a:sym typeface="Calibri"/>
              </a:rPr>
              <a:t>.202</a:t>
            </a:r>
            <a:r>
              <a:rPr lang="bg-BG" dirty="0">
                <a:solidFill>
                  <a:schemeClr val="bg1"/>
                </a:solidFill>
                <a:sym typeface="Calibri"/>
              </a:rPr>
              <a:t>1</a:t>
            </a:r>
            <a:r>
              <a:rPr lang="en-US" dirty="0">
                <a:solidFill>
                  <a:schemeClr val="bg1"/>
                </a:solidFill>
                <a:sym typeface="Calibri"/>
              </a:rPr>
              <a:t> – 0</a:t>
            </a:r>
            <a:r>
              <a:rPr lang="bg-BG" dirty="0">
                <a:solidFill>
                  <a:schemeClr val="bg1"/>
                </a:solidFill>
                <a:sym typeface="Calibri"/>
              </a:rPr>
              <a:t>8</a:t>
            </a:r>
            <a:r>
              <a:rPr lang="en-US" dirty="0">
                <a:solidFill>
                  <a:schemeClr val="bg1"/>
                </a:solidFill>
                <a:sym typeface="Calibri"/>
              </a:rPr>
              <a:t>.2021 (8 weeks)</a:t>
            </a:r>
          </a:p>
          <a:p>
            <a:pPr marL="837813" lvl="1" indent="-304747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>
                <a:sym typeface="Calibri"/>
              </a:rPr>
              <a:t>Every </a:t>
            </a:r>
            <a:r>
              <a:rPr lang="en-US" dirty="0">
                <a:solidFill>
                  <a:schemeClr val="bg1"/>
                </a:solidFill>
                <a:sym typeface="Calibri"/>
              </a:rPr>
              <a:t>Wednesday</a:t>
            </a:r>
            <a:r>
              <a:rPr lang="en-US" dirty="0">
                <a:sym typeface="Calibri"/>
              </a:rPr>
              <a:t> between </a:t>
            </a:r>
            <a:r>
              <a:rPr lang="en-US" dirty="0">
                <a:solidFill>
                  <a:schemeClr val="bg1"/>
                </a:solidFill>
                <a:sym typeface="Calibri"/>
              </a:rPr>
              <a:t>18:30</a:t>
            </a:r>
            <a:r>
              <a:rPr lang="en-US" dirty="0">
                <a:sym typeface="Calibri"/>
              </a:rPr>
              <a:t> and </a:t>
            </a:r>
            <a:r>
              <a:rPr lang="en-US" dirty="0">
                <a:solidFill>
                  <a:schemeClr val="bg1"/>
                </a:solidFill>
                <a:sym typeface="Calibri"/>
              </a:rPr>
              <a:t>22:00</a:t>
            </a:r>
          </a:p>
          <a:p>
            <a:pPr marL="304746" marR="0" lvl="0" indent="-30474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Exam: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22 August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3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lvl="0" indent="-304747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Retake exam: </a:t>
            </a:r>
            <a:r>
              <a:rPr lang="en-US" dirty="0">
                <a:solidFill>
                  <a:schemeClr val="bg1"/>
                </a:solidFill>
              </a:rPr>
              <a:t>29 August </a:t>
            </a:r>
            <a:r>
              <a:rPr lang="en-US" sz="3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2021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Training Duration and Logistics</a:t>
            </a:r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18" y="1828800"/>
            <a:ext cx="3657607" cy="3657607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DDDCC34B-BA10-42D0-B880-B49E7BB56192}"/>
              </a:ext>
            </a:extLst>
          </p:cNvPr>
          <p:cNvSpPr/>
          <p:nvPr/>
        </p:nvSpPr>
        <p:spPr>
          <a:xfrm rot="5400000">
            <a:off x="6545112" y="3511700"/>
            <a:ext cx="241599" cy="26670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8BC10-992C-4481-9D78-9BB050D561A5}"/>
              </a:ext>
            </a:extLst>
          </p:cNvPr>
          <p:cNvSpPr txBox="1"/>
          <p:nvPr/>
        </p:nvSpPr>
        <p:spPr>
          <a:xfrm>
            <a:off x="6551611" y="5013422"/>
            <a:ext cx="2514600" cy="17263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18:30 – 19:30 Part 1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19:30 – 19:40 Break 1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19:40 – 20:40 Part 2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20:40 – 20:50 Break 2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20:50 – 22:00 Part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Exam Information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sym typeface="Calibri"/>
              </a:rPr>
              <a:t>Exam and Evaluation Criteria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9906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513" y="1676400"/>
            <a:ext cx="11353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endParaRPr kumimoji="0" lang="bg-BG" sz="6600" b="1" i="0" u="none" strike="noStrike" kern="1200" cap="none" spc="0" normalizeH="0" baseline="0" noProof="0" dirty="0">
              <a:ln>
                <a:noFill/>
              </a:ln>
              <a:solidFill>
                <a:srgbClr val="FFA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513" y="2743200"/>
            <a:ext cx="11353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8987">
              <a:defRPr/>
            </a:pPr>
            <a:r>
              <a:rPr lang="en-US" sz="6600" b="1" kern="1200" dirty="0">
                <a:solidFill>
                  <a:srgbClr val="234465"/>
                </a:solidFill>
                <a:latin typeface="Calibri" panose="020F0502020204030204"/>
                <a:ea typeface="+mn-ea"/>
                <a:cs typeface="+mn-cs"/>
              </a:rPr>
              <a:t>#WSA-Advanced</a:t>
            </a:r>
            <a:endParaRPr kumimoji="0" lang="bg-BG" sz="66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B9AD1-ADD5-4D0E-8697-8F9AC266A083}"/>
              </a:ext>
            </a:extLst>
          </p:cNvPr>
          <p:cNvSpPr txBox="1"/>
          <p:nvPr/>
        </p:nvSpPr>
        <p:spPr>
          <a:xfrm>
            <a:off x="400594" y="4014557"/>
            <a:ext cx="11370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facebook.com</a:t>
            </a:r>
            <a:endParaRPr kumimoji="0" lang="bg-BG" sz="6600" b="1" i="0" u="none" strike="noStrike" kern="1200" cap="none" spc="0" normalizeH="0" baseline="0" noProof="0" dirty="0">
              <a:ln>
                <a:noFill/>
              </a:ln>
              <a:solidFill>
                <a:srgbClr val="FFA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1EF36-6894-4DF5-88AE-7CAB1EB19FFC}"/>
              </a:ext>
            </a:extLst>
          </p:cNvPr>
          <p:cNvSpPr txBox="1"/>
          <p:nvPr/>
        </p:nvSpPr>
        <p:spPr>
          <a:xfrm>
            <a:off x="218553" y="5283994"/>
            <a:ext cx="1173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>
              <a:defRPr/>
            </a:pPr>
            <a:r>
              <a:rPr lang="bg-BG" sz="3200" b="1" kern="1200" dirty="0">
                <a:solidFill>
                  <a:srgbClr val="234465"/>
                </a:solidFill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sz="3200" b="1" kern="1200" dirty="0">
                <a:solidFill>
                  <a:srgbClr val="234465"/>
                </a:solidFill>
                <a:latin typeface="Calibri" panose="020F0502020204030204"/>
                <a:ea typeface="+mn-ea"/>
                <a:cs typeface="+mn-cs"/>
              </a:rPr>
              <a:t>groups/WindowsSystemAdministrationAdvancedJune202</a:t>
            </a:r>
            <a:r>
              <a:rPr lang="bg-BG" sz="3200" b="1" kern="1200" dirty="0">
                <a:solidFill>
                  <a:srgbClr val="234465"/>
                </a:solidFill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20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for WSAA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2" y="3605922"/>
            <a:ext cx="3099678" cy="3099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701925" y="3638735"/>
            <a:ext cx="1927539" cy="27704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05511" y="4707996"/>
            <a:ext cx="1985439" cy="94433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solidFill>
                  <a:schemeClr val="bg2"/>
                </a:solidFill>
                <a:latin typeface="+mj-lt"/>
              </a:rPr>
              <a:t>EVALUATION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solidFill>
                  <a:schemeClr val="bg2"/>
                </a:solidFill>
                <a:latin typeface="+mj-lt"/>
              </a:rPr>
              <a:t>CRITERIA</a:t>
            </a:r>
            <a:endParaRPr lang="bg-BG" sz="2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33505" y="4513521"/>
            <a:ext cx="1186543" cy="1209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+mj-lt"/>
              </a:rPr>
              <a:t>Practice </a:t>
            </a:r>
            <a:br>
              <a:rPr lang="en-US" sz="2200" b="1" dirty="0">
                <a:latin typeface="+mj-lt"/>
              </a:rPr>
            </a:br>
            <a:r>
              <a:rPr lang="en-US" sz="2200" b="1" dirty="0">
                <a:latin typeface="+mj-lt"/>
              </a:rPr>
              <a:t>Exam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latin typeface="+mj-lt"/>
              </a:rPr>
              <a:t>60 pts.</a:t>
            </a:r>
            <a:endParaRPr lang="bg-BG" sz="2200" b="1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9068" y="1252487"/>
            <a:ext cx="1937154" cy="267981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246478" y="1629015"/>
            <a:ext cx="176233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Test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40 pts.</a:t>
            </a:r>
            <a:endParaRPr lang="bg-BG" sz="2400" b="1" dirty="0">
              <a:solidFill>
                <a:schemeClr val="accent6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458881" y="3724845"/>
            <a:ext cx="1809807" cy="271597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195362" y="4713492"/>
            <a:ext cx="1623398" cy="884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+mj-lt"/>
              </a:rPr>
              <a:t>Bonus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latin typeface="+mj-lt"/>
              </a:rPr>
              <a:t>10 pts.</a:t>
            </a:r>
            <a:endParaRPr lang="bg-BG" sz="24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596" y="2413135"/>
            <a:ext cx="1420428" cy="20826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566877" y="2709808"/>
            <a:ext cx="880369" cy="81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TEAM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PLAY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654522">
            <a:off x="851239" y="2906011"/>
            <a:ext cx="1568338" cy="229722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 rot="18900000">
            <a:off x="615206" y="3633622"/>
            <a:ext cx="1353256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dirty="0">
                <a:latin typeface="+mj-lt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34151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Configure a few machines</a:t>
            </a:r>
          </a:p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latin typeface="Calibri"/>
                <a:cs typeface="Calibri"/>
                <a:sym typeface="Calibri"/>
              </a:rPr>
              <a:t>Install and configure a set of components and services</a:t>
            </a:r>
          </a:p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latin typeface="Calibri"/>
                <a:cs typeface="Calibri"/>
                <a:sym typeface="Calibri"/>
              </a:rPr>
              <a:t>Additional tasks as per the exam requirements</a:t>
            </a:r>
            <a:endParaRPr sz="3200" dirty="0"/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21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A9924-C689-4A23-B237-B91F7DD006F0}"/>
              </a:ext>
            </a:extLst>
          </p:cNvPr>
          <p:cNvSpPr txBox="1"/>
          <p:nvPr/>
        </p:nvSpPr>
        <p:spPr>
          <a:xfrm>
            <a:off x="377824" y="4873861"/>
            <a:ext cx="11430000" cy="12744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All the above will be executed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 a </a:t>
            </a:r>
            <a:r>
              <a:rPr lang="en-US" sz="3200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remote</a:t>
            </a:r>
            <a:r>
              <a:rPr lang="en-US" sz="320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and </a:t>
            </a:r>
            <a:r>
              <a:rPr lang="en-US" sz="3200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controlled</a:t>
            </a:r>
            <a:r>
              <a:rPr lang="en-US" sz="3200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3200" b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environment</a:t>
            </a:r>
            <a:endParaRPr lang="bg-BG" sz="3200" b="1" kern="120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79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uiExpand="1" build="p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sz="quarter" idx="10"/>
          </p:nvPr>
        </p:nvSpPr>
        <p:spPr>
          <a:xfrm>
            <a:off x="190356" y="2209800"/>
            <a:ext cx="3160799" cy="284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12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minutes</a:t>
            </a:r>
            <a:endParaRPr lang="en-US" sz="480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14"/>
          </p:nvPr>
        </p:nvSpPr>
        <p:spPr>
          <a:xfrm>
            <a:off x="11563400" y="3478944"/>
            <a:ext cx="428710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22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Shape 200">
            <a:extLst>
              <a:ext uri="{FF2B5EF4-FFF2-40B4-BE49-F238E27FC236}">
                <a16:creationId xmlns:a16="http://schemas.microsoft.com/office/drawing/2014/main" id="{73BA928B-06C0-4C2F-8E66-7A9A3D62F75F}"/>
              </a:ext>
            </a:extLst>
          </p:cNvPr>
          <p:cNvSpPr txBox="1">
            <a:spLocks/>
          </p:cNvSpPr>
          <p:nvPr/>
        </p:nvSpPr>
        <p:spPr>
          <a:xfrm>
            <a:off x="3427412" y="2209800"/>
            <a:ext cx="4495800" cy="2847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219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1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single-choice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9" name="Shape 200">
            <a:extLst>
              <a:ext uri="{FF2B5EF4-FFF2-40B4-BE49-F238E27FC236}">
                <a16:creationId xmlns:a16="http://schemas.microsoft.com/office/drawing/2014/main" id="{35E0D999-A2B7-406F-99DC-D66EEC0EEB94}"/>
              </a:ext>
            </a:extLst>
          </p:cNvPr>
          <p:cNvSpPr txBox="1">
            <a:spLocks/>
          </p:cNvSpPr>
          <p:nvPr/>
        </p:nvSpPr>
        <p:spPr>
          <a:xfrm>
            <a:off x="7618412" y="2209800"/>
            <a:ext cx="4495800" cy="2847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219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1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multi-choice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Wingdings" panose="05000000000000000000" pitchFamily="2" charset="2"/>
              <a:buChar char="§"/>
            </a:pPr>
            <a:r>
              <a:rPr lang="en-US" sz="3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Every week </a:t>
            </a:r>
            <a:r>
              <a:rPr lang="en-US" sz="3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there will be a homework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Wingdings" panose="05000000000000000000" pitchFamily="2" charset="2"/>
              <a:buChar char="§"/>
            </a:pPr>
            <a:r>
              <a:rPr lang="en-US" sz="3600" dirty="0">
                <a:latin typeface="Calibri"/>
                <a:cs typeface="Calibri"/>
                <a:sym typeface="Calibri"/>
              </a:rPr>
              <a:t>You must submit the solution </a:t>
            </a:r>
            <a:r>
              <a:rPr lang="en-US" sz="3600" b="1" dirty="0">
                <a:latin typeface="Calibri"/>
                <a:cs typeface="Calibri"/>
                <a:sym typeface="Calibri"/>
              </a:rPr>
              <a:t>within 7 days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Wingdings" panose="05000000000000000000" pitchFamily="2" charset="2"/>
              <a:buChar char="§"/>
            </a:pPr>
            <a:r>
              <a:rPr lang="en-US" sz="3600" b="1" dirty="0">
                <a:latin typeface="Calibri"/>
                <a:cs typeface="Calibri"/>
                <a:sym typeface="Calibri"/>
              </a:rPr>
              <a:t>8 assignments </a:t>
            </a:r>
            <a:r>
              <a:rPr lang="en-US" sz="3600" dirty="0">
                <a:latin typeface="Calibri"/>
                <a:cs typeface="Calibri"/>
                <a:sym typeface="Calibri"/>
              </a:rPr>
              <a:t>in total (1,25 points each)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Wingdings" panose="05000000000000000000" pitchFamily="2" charset="2"/>
              <a:buChar char="§"/>
            </a:pPr>
            <a:r>
              <a:rPr lang="en-US" sz="3600" b="1" dirty="0">
                <a:latin typeface="Calibri"/>
                <a:cs typeface="Calibri"/>
                <a:sym typeface="Calibri"/>
              </a:rPr>
              <a:t>10 bonus points </a:t>
            </a:r>
            <a:r>
              <a:rPr lang="en-US" sz="3600" dirty="0">
                <a:latin typeface="Calibri"/>
                <a:cs typeface="Calibri"/>
                <a:sym typeface="Calibri"/>
              </a:rPr>
              <a:t>in total</a:t>
            </a:r>
            <a:endParaRPr sz="3600" dirty="0"/>
          </a:p>
        </p:txBody>
      </p:sp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Homework</a:t>
            </a:r>
            <a:endParaRPr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23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sz="quarter" idx="10"/>
          </p:nvPr>
        </p:nvSpPr>
        <p:spPr>
          <a:xfrm>
            <a:off x="196715" y="1143000"/>
            <a:ext cx="11804700" cy="55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600" dirty="0"/>
              <a:t>Just watch the lecture, do not try to follow</a:t>
            </a:r>
            <a:endParaRPr lang="bg-BG" sz="3600" dirty="0"/>
          </a:p>
          <a:p>
            <a:pPr marR="0" lvl="0" algn="l" rtl="0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600" dirty="0"/>
              <a:t>Repeat practice at home, at your own peace</a:t>
            </a:r>
          </a:p>
          <a:p>
            <a:pPr marR="0" lvl="0" algn="l" rtl="0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600" dirty="0"/>
              <a:t>Extend the practice with additional tasks</a:t>
            </a:r>
          </a:p>
          <a:p>
            <a:pPr marR="0" lvl="0" algn="l" rtl="0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600" dirty="0"/>
              <a:t>Do your homework</a:t>
            </a:r>
          </a:p>
          <a:p>
            <a:pPr marR="0" lvl="0" algn="l" rtl="0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3600" dirty="0"/>
              <a:t>If this is not enough, ask for more </a:t>
            </a:r>
            <a:r>
              <a:rPr lang="en-US" sz="3600" dirty="0">
                <a:sym typeface="Wingdings" panose="05000000000000000000" pitchFamily="2" charset="2"/>
              </a:rPr>
              <a:t></a:t>
            </a:r>
            <a:endParaRPr lang="en-US" sz="3600"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Practice is Important</a:t>
            </a:r>
            <a:endParaRPr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72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85A8F-AF32-4E73-B98B-9AC5200DE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186D9-0020-464C-99FB-A39A5D9406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Just a Few Words</a:t>
            </a:r>
          </a:p>
        </p:txBody>
      </p:sp>
      <p:pic>
        <p:nvPicPr>
          <p:cNvPr id="7" name="Picture 6" descr="A close up of a toy&#10;&#10;Description generated with high confidence">
            <a:extLst>
              <a:ext uri="{FF2B5EF4-FFF2-40B4-BE49-F238E27FC236}">
                <a16:creationId xmlns:a16="http://schemas.microsoft.com/office/drawing/2014/main" id="{B9DE2CF2-2A48-48F2-AF7F-1A97FDE8E7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4572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7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During office hours work as BI/DI Consultant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Passionate about technology and teaching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Other side activities:</a:t>
            </a:r>
          </a:p>
          <a:p>
            <a:pPr marL="1180719" lvl="1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400" dirty="0"/>
              <a:t>openSUSE Advocate</a:t>
            </a:r>
          </a:p>
          <a:p>
            <a:pPr marL="1180719" lvl="1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400" dirty="0"/>
              <a:t>VMUG Bulgaria Co-Leader</a:t>
            </a:r>
          </a:p>
          <a:p>
            <a:pPr marL="1180719" lvl="1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400" dirty="0"/>
              <a:t>VP IT &amp; Web PMI Bulgaria Chapter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err="1"/>
              <a:t>Dimitar</a:t>
            </a:r>
            <a:r>
              <a:rPr lang="en-US" sz="4000" dirty="0"/>
              <a:t> </a:t>
            </a:r>
            <a:r>
              <a:rPr lang="en-US" sz="4000" dirty="0" err="1"/>
              <a:t>Zahariev</a:t>
            </a:r>
            <a:endParaRPr lang="en-US" sz="4000" dirty="0"/>
          </a:p>
        </p:txBody>
      </p:sp>
      <p:sp>
        <p:nvSpPr>
          <p:cNvPr id="84" name="Shape 84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7CAB17-F28B-42E3-8D59-137EA17DB420}"/>
              </a:ext>
            </a:extLst>
          </p:cNvPr>
          <p:cNvSpPr/>
          <p:nvPr/>
        </p:nvSpPr>
        <p:spPr bwMode="auto">
          <a:xfrm>
            <a:off x="10690425" y="1752600"/>
            <a:ext cx="1295400" cy="129540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  <a:sym typeface="Arial"/>
                <a:hlinkClick r:id="rId3"/>
              </a:rPr>
              <a:t>SoftUni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  <a:sym typeface="Arial"/>
                <a:hlinkClick r:id="rId3"/>
              </a:rPr>
              <a:t>Forum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3DB8F-B69C-43C3-A90F-8AFB97CFF92F}"/>
              </a:ext>
            </a:extLst>
          </p:cNvPr>
          <p:cNvSpPr/>
          <p:nvPr/>
        </p:nvSpPr>
        <p:spPr bwMode="auto">
          <a:xfrm>
            <a:off x="10690425" y="3238500"/>
            <a:ext cx="1295400" cy="129540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  <a:sym typeface="Arial"/>
                <a:hlinkClick r:id="rId4"/>
              </a:rPr>
              <a:t>Facebook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  <a:sym typeface="Arial"/>
                <a:hlinkClick r:id="rId4"/>
              </a:rPr>
              <a:t>Group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E4394-5191-434C-8EFC-91ACC88539D8}"/>
              </a:ext>
            </a:extLst>
          </p:cNvPr>
          <p:cNvSpPr/>
          <p:nvPr/>
        </p:nvSpPr>
        <p:spPr bwMode="auto">
          <a:xfrm>
            <a:off x="10692765" y="4724400"/>
            <a:ext cx="1295400" cy="129540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  <a:sym typeface="Arial"/>
              </a:rPr>
              <a:t>Sli.do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1151E9-77F1-4881-8279-819E86A24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5078" y="264651"/>
            <a:ext cx="548523" cy="5485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7059D97-A744-4FF1-9AF2-9598EEA9A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9356" y="264651"/>
            <a:ext cx="548523" cy="548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8ECC9-2042-4E0A-A9B8-E01DBC2F1A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0800" y="264651"/>
            <a:ext cx="548523" cy="54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User">
            <a:extLst>
              <a:ext uri="{FF2B5EF4-FFF2-40B4-BE49-F238E27FC236}">
                <a16:creationId xmlns:a16="http://schemas.microsoft.com/office/drawing/2014/main" id="{3D7D200B-BA69-49D4-B123-95BD9E71E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1379923"/>
            <a:ext cx="2286000" cy="2286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85A8F-AF32-4E73-B98B-9AC5200DE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186D9-0020-464C-99FB-A39A5D9406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Just a Short Form</a:t>
            </a:r>
          </a:p>
        </p:txBody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D5BC5722-5A3C-42AE-B092-5CAEF299A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4212" y="1143000"/>
            <a:ext cx="2286000" cy="2286000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317A4F94-7DF9-4652-A615-781F0D1FF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1412" y="161684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800" dirty="0"/>
              <a:t>Go here:</a:t>
            </a:r>
            <a:endParaRPr lang="bg-BG" sz="3800" dirty="0"/>
          </a:p>
          <a:p>
            <a:pPr lvl="1">
              <a:lnSpc>
                <a:spcPct val="100000"/>
              </a:lnSpc>
            </a:pPr>
            <a:r>
              <a:rPr lang="en-US" sz="3400" b="1" dirty="0">
                <a:hlinkClick r:id="rId2"/>
              </a:rPr>
              <a:t>https://zahariev.pro/go</a:t>
            </a:r>
            <a:r>
              <a:rPr lang="en-US" sz="3400" b="1">
                <a:hlinkClick r:id="rId2"/>
              </a:rPr>
              <a:t>/wsaa-form</a:t>
            </a:r>
            <a:r>
              <a:rPr lang="en-US" sz="3400" b="1"/>
              <a:t> </a:t>
            </a:r>
            <a:endParaRPr lang="en-US" sz="3400" b="1" dirty="0"/>
          </a:p>
          <a:p>
            <a:pPr>
              <a:lnSpc>
                <a:spcPct val="100000"/>
              </a:lnSpc>
            </a:pPr>
            <a:r>
              <a:rPr lang="en-US" sz="3800" dirty="0"/>
              <a:t>Write down a few words about you</a:t>
            </a:r>
          </a:p>
          <a:p>
            <a:pPr>
              <a:lnSpc>
                <a:spcPct val="100000"/>
              </a:lnSpc>
            </a:pPr>
            <a:r>
              <a:rPr lang="en-US" sz="3800" dirty="0"/>
              <a:t>Share your expectations/suggestions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3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4823675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b="1" dirty="0"/>
              <a:t>We are ready to move forward.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A2CE21-22BF-4B8B-AF3B-7D1584E292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10319" y="4233006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r="2512"/>
          <a:stretch/>
        </p:blipFill>
        <p:spPr>
          <a:xfrm>
            <a:off x="8046113" y="2547479"/>
            <a:ext cx="3624607" cy="100944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426801" y="1394259"/>
            <a:ext cx="3333747" cy="96654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752084" y="5306518"/>
            <a:ext cx="3654992" cy="113460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8046113" y="1394258"/>
            <a:ext cx="3624607" cy="98889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1"/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4917024" y="4078082"/>
            <a:ext cx="2553730" cy="236304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6198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2" name="Picture 1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5838" t="5064" r="4136" b="5064"/>
          <a:stretch/>
        </p:blipFill>
        <p:spPr>
          <a:xfrm>
            <a:off x="752084" y="3834174"/>
            <a:ext cx="3654992" cy="123048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7076" y="2606295"/>
            <a:ext cx="1600370" cy="123048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61653" y="2617596"/>
            <a:ext cx="1600370" cy="120788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19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044637" y="5306519"/>
            <a:ext cx="3624607" cy="113460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752083" y="1394258"/>
            <a:ext cx="3390629" cy="2162669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7EF5B-0507-4132-A783-D91A1D6A94F4}"/>
              </a:ext>
            </a:extLst>
          </p:cNvPr>
          <p:cNvGrpSpPr/>
          <p:nvPr/>
        </p:nvGrpSpPr>
        <p:grpSpPr>
          <a:xfrm>
            <a:off x="8044636" y="3863079"/>
            <a:ext cx="3624607" cy="1230487"/>
            <a:chOff x="8064168" y="3699000"/>
            <a:chExt cx="3608116" cy="1395000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67A543FA-0099-4CF8-9314-CC2C4AC0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478" y="3721330"/>
              <a:ext cx="2478954" cy="1312842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28E466D-49E5-4626-9772-9758FC8ED5D2}"/>
                </a:ext>
              </a:extLst>
            </p:cNvPr>
            <p:cNvSpPr/>
            <p:nvPr/>
          </p:nvSpPr>
          <p:spPr bwMode="auto">
            <a:xfrm>
              <a:off x="8064168" y="3699000"/>
              <a:ext cx="3608116" cy="1395000"/>
            </a:xfrm>
            <a:prstGeom prst="roundRect">
              <a:avLst/>
            </a:prstGeom>
            <a:noFill/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98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797" dirty="0">
                <a:solidFill>
                  <a:srgbClr val="234465"/>
                </a:solidFill>
              </a:rPr>
              <a:t>Questions?</a:t>
            </a:r>
            <a:endParaRPr lang="en-US" sz="8797" dirty="0"/>
          </a:p>
        </p:txBody>
      </p:sp>
    </p:spTree>
    <p:extLst>
      <p:ext uri="{BB962C8B-B14F-4D97-AF65-F5344CB8AC3E}">
        <p14:creationId xmlns:p14="http://schemas.microsoft.com/office/powerpoint/2010/main" val="2098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6198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pPr defTabSz="914126"/>
            <a:fld id="{2BF067CD-8E6B-4360-9AA8-C5DF2A48A6D1}" type="slidenum">
              <a:rPr lang="en-US" kern="1200">
                <a:solidFill>
                  <a:srgbClr val="234465"/>
                </a:solidFill>
                <a:latin typeface="Calibri"/>
                <a:ea typeface="+mn-ea"/>
                <a:cs typeface="+mn-cs"/>
              </a:rPr>
              <a:pPr defTabSz="914126"/>
              <a:t>31</a:t>
            </a:fld>
            <a:endParaRPr lang="en-US" kern="1200" dirty="0">
              <a:solidFill>
                <a:srgbClr val="234465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269564"/>
            <a:ext cx="11815018" cy="545446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2485" y="4445191"/>
            <a:ext cx="1930474" cy="2043013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7208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pPr defTabSz="914126"/>
            <a:fld id="{2BF067CD-8E6B-4360-9AA8-C5DF2A48A6D1}" type="slidenum">
              <a:rPr lang="en-US" kern="1200">
                <a:solidFill>
                  <a:srgbClr val="234465"/>
                </a:solidFill>
                <a:latin typeface="Calibri"/>
                <a:ea typeface="+mn-ea"/>
                <a:cs typeface="+mn-cs"/>
              </a:rPr>
              <a:pPr defTabSz="914126"/>
              <a:t>32</a:t>
            </a:fld>
            <a:endParaRPr lang="en-US" kern="1200" dirty="0">
              <a:solidFill>
                <a:srgbClr val="234465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354" y="1179586"/>
            <a:ext cx="8693332" cy="54885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/>
            <a:r>
              <a:rPr lang="en-US" sz="2999" noProof="1">
                <a:hlinkClick r:id="rId3"/>
              </a:rPr>
              <a:t>softuni.bg</a:t>
            </a:r>
            <a:r>
              <a:rPr lang="en-US" sz="2999" noProof="1"/>
              <a:t>, </a:t>
            </a:r>
            <a:r>
              <a:rPr lang="en-US" sz="2999" noProof="1">
                <a:hlinkClick r:id="rId4"/>
              </a:rPr>
              <a:t>softuni.org</a:t>
            </a:r>
            <a:r>
              <a:rPr lang="en-US" sz="29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/>
            <a:r>
              <a:rPr lang="en-US" sz="2999" noProof="1">
                <a:hlinkClick r:id="rId5"/>
              </a:rPr>
              <a:t>softuni.foundation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lvl="1"/>
            <a:r>
              <a:rPr lang="en-US" sz="2999" noProof="1">
                <a:hlinkClick r:id="rId6"/>
              </a:rPr>
              <a:t>facebook.com/SoftwareUniversity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lvl="1"/>
            <a:r>
              <a:rPr lang="en-US" sz="2999" dirty="0">
                <a:hlinkClick r:id="rId7"/>
              </a:rPr>
              <a:t>forum.softuni.bg</a:t>
            </a:r>
            <a:endParaRPr lang="en-US" sz="2999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0047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785795" y="1764433"/>
            <a:ext cx="5036134" cy="1394637"/>
            <a:chOff x="3081000" y="1921500"/>
            <a:chExt cx="4950000" cy="1395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81000" y="1921500"/>
              <a:ext cx="4950000" cy="1395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99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2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2034000"/>
              <a:ext cx="4632796" cy="117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6623B-F4E3-4F01-B3FF-057EC7FC1943}"/>
              </a:ext>
            </a:extLst>
          </p:cNvPr>
          <p:cNvGrpSpPr/>
          <p:nvPr/>
        </p:nvGrpSpPr>
        <p:grpSpPr>
          <a:xfrm>
            <a:off x="785795" y="4238789"/>
            <a:ext cx="5036134" cy="2082487"/>
            <a:chOff x="5961000" y="3789000"/>
            <a:chExt cx="4680431" cy="2083029"/>
          </a:xfrm>
        </p:grpSpPr>
        <p:pic>
          <p:nvPicPr>
            <p:cNvPr id="9" name="Picture 8">
              <a:hlinkClick r:id="rId4"/>
              <a:extLst>
                <a:ext uri="{FF2B5EF4-FFF2-40B4-BE49-F238E27FC236}">
                  <a16:creationId xmlns:a16="http://schemas.microsoft.com/office/drawing/2014/main" id="{A102DB16-6761-4764-BC07-B36931CA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1000" y="3789000"/>
              <a:ext cx="4680431" cy="2083029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6B90379-E1AB-4035-8EFE-3131B5C65328}"/>
                </a:ext>
              </a:extLst>
            </p:cNvPr>
            <p:cNvSpPr/>
            <p:nvPr/>
          </p:nvSpPr>
          <p:spPr bwMode="auto">
            <a:xfrm>
              <a:off x="5961000" y="3789000"/>
              <a:ext cx="4680000" cy="2070000"/>
            </a:xfrm>
            <a:prstGeom prst="roundRect">
              <a:avLst/>
            </a:prstGeom>
            <a:noFill/>
            <a:ln w="12700"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99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7129142" y="2034363"/>
            <a:ext cx="4112525" cy="3752023"/>
            <a:chOff x="7131000" y="2169000"/>
            <a:chExt cx="4113596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34000"/>
              <a:ext cx="4113596" cy="2160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000" y="2169000"/>
              <a:ext cx="3753000" cy="37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00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Course Objectives and Scope</a:t>
            </a:r>
          </a:p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Requirements</a:t>
            </a:r>
            <a:endParaRPr sz="3400" dirty="0">
              <a:ea typeface="Calibri"/>
              <a:cs typeface="Calibri"/>
              <a:sym typeface="Calibri"/>
            </a:endParaRPr>
          </a:p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Additional Details</a:t>
            </a:r>
            <a:endParaRPr sz="3400" dirty="0">
              <a:ea typeface="Calibri"/>
              <a:cs typeface="Calibri"/>
            </a:endParaRPr>
          </a:p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Exam Information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 descr="A drawing of a cartoon character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23072" y="1371600"/>
            <a:ext cx="3572162" cy="438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Course Objectives and Scope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and when will be covered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40" y="457200"/>
            <a:ext cx="69890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04747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000" dirty="0">
                <a:cs typeface="Calibri"/>
                <a:sym typeface="Calibri"/>
              </a:rPr>
              <a:t>Building and Management of Storage Solutions</a:t>
            </a:r>
            <a:endParaRPr lang="en-US" sz="3000" dirty="0">
              <a:ea typeface="Calibri"/>
              <a:cs typeface="Calibri"/>
              <a:sym typeface="Calibri"/>
            </a:endParaRP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Building and Management of Virtualization Solutions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Working with Containerization Solutions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000" dirty="0">
                <a:cs typeface="Calibri"/>
                <a:sym typeface="Calibri"/>
              </a:rPr>
              <a:t>Cluster Deployment and Management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000" dirty="0">
                <a:cs typeface="Calibri"/>
                <a:sym typeface="Calibri"/>
              </a:rPr>
              <a:t>Infrastructure and Services Management Automation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Objectives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Module #1 – Storage Solutions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Shared Storage Options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 Storage Solutions</a:t>
            </a:r>
          </a:p>
          <a:p>
            <a:pPr lvl="1"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Module #2 – Virtualization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Hyper-V Virtual Machines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Hyper-V Storage and Networking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(1)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Module #3 – Containerization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Introduction to Containerization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and Hyper-V Containers</a:t>
            </a:r>
          </a:p>
          <a:p>
            <a:pPr lvl="1"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Module #4 – Clustering and High Availability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Network Load Balancing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Failover Clusters</a:t>
            </a:r>
          </a:p>
          <a:p>
            <a:pPr lvl="1">
              <a:lnSpc>
                <a:spcPct val="100000"/>
              </a:lnSpc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4047</TotalTime>
  <Words>1167</Words>
  <Application>Microsoft Office PowerPoint</Application>
  <PresentationFormat>Custom</PresentationFormat>
  <Paragraphs>239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Wingdings</vt:lpstr>
      <vt:lpstr>Noto Sans Symbols</vt:lpstr>
      <vt:lpstr>Corbel</vt:lpstr>
      <vt:lpstr>Consolas</vt:lpstr>
      <vt:lpstr>Wingdings 2</vt:lpstr>
      <vt:lpstr>Calibri</vt:lpstr>
      <vt:lpstr>Arial</vt:lpstr>
      <vt:lpstr>1_SoftUni3_1</vt:lpstr>
      <vt:lpstr>2_SoftUni3_1</vt:lpstr>
      <vt:lpstr>SoftUni</vt:lpstr>
      <vt:lpstr>Windows System Administration Advanced</vt:lpstr>
      <vt:lpstr>Have a Question?</vt:lpstr>
      <vt:lpstr>SoftUni Diamond Partners</vt:lpstr>
      <vt:lpstr>Educational Partners</vt:lpstr>
      <vt:lpstr>Table of Contents</vt:lpstr>
      <vt:lpstr>PowerPoint Presentation</vt:lpstr>
      <vt:lpstr>Course Objectives</vt:lpstr>
      <vt:lpstr>Course Scope and Schedule (1)</vt:lpstr>
      <vt:lpstr>Course Scope and Schedule (2)</vt:lpstr>
      <vt:lpstr>Course Scope and Schedule (3)</vt:lpstr>
      <vt:lpstr>Course Scope and Schedule (4)</vt:lpstr>
      <vt:lpstr>Is This Enough?</vt:lpstr>
      <vt:lpstr>PowerPoint Presentation</vt:lpstr>
      <vt:lpstr>Required Infrastructure*</vt:lpstr>
      <vt:lpstr>Required Knowledge</vt:lpstr>
      <vt:lpstr>PowerPoint Presentation</vt:lpstr>
      <vt:lpstr>Why English?</vt:lpstr>
      <vt:lpstr>Training Duration and Logistics</vt:lpstr>
      <vt:lpstr>PowerPoint Presentation</vt:lpstr>
      <vt:lpstr>Scoring for WSAA</vt:lpstr>
      <vt:lpstr>Practice</vt:lpstr>
      <vt:lpstr>Test</vt:lpstr>
      <vt:lpstr>Homework</vt:lpstr>
      <vt:lpstr>Practice is Important</vt:lpstr>
      <vt:lpstr>PowerPoint Presentation</vt:lpstr>
      <vt:lpstr>Dimitar Zahariev</vt:lpstr>
      <vt:lpstr>PowerPoint Presentation</vt:lpstr>
      <vt:lpstr>About You</vt:lpstr>
      <vt:lpstr>Summary</vt:lpstr>
      <vt:lpstr>Questions?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WSAA - M0 - Slides - Course Introduction</dc:title>
  <cp:lastModifiedBy>Dimitar Zahariev</cp:lastModifiedBy>
  <cp:revision>100</cp:revision>
  <dcterms:modified xsi:type="dcterms:W3CDTF">2021-06-30T07:55:51Z</dcterms:modified>
</cp:coreProperties>
</file>